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33"/>
  </p:notesMasterIdLst>
  <p:sldIdLst>
    <p:sldId id="28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3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1" r:id="rId25"/>
    <p:sldId id="278" r:id="rId26"/>
    <p:sldId id="279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>
        <p:scale>
          <a:sx n="100" d="100"/>
          <a:sy n="100" d="100"/>
        </p:scale>
        <p:origin x="-1296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Relationship Id="rId39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E77DB-F280-44CB-AB5F-BB51F8E48DFD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C4552-F19D-4E5A-926B-AC9679BC40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67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532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637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85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180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077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77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88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91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74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53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46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2D333-5906-4134-86D3-D987154C5516}" type="datetimeFigureOut">
              <a:rPr lang="en-GB" smtClean="0"/>
              <a:t>29/11/17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21D1B-6589-447F-A0B7-C7AC1C3B12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96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0048652-118C-49EA-A7B4-35ACE1019039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5" name="Rectangle: Rounded Corners 17">
              <a:extLst>
                <a:ext uri="{FF2B5EF4-FFF2-40B4-BE49-F238E27FC236}">
                  <a16:creationId xmlns:a16="http://schemas.microsoft.com/office/drawing/2014/main" xmlns="" id="{9608CCBC-C9C2-4AC8-8470-0E80684EF3AD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835D0BDB-59CC-4848-95AC-5A5AA9735AF2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: Rounded Corners 19">
              <a:extLst>
                <a:ext uri="{FF2B5EF4-FFF2-40B4-BE49-F238E27FC236}">
                  <a16:creationId xmlns:a16="http://schemas.microsoft.com/office/drawing/2014/main" xmlns="" id="{1A363BA3-64FC-4770-B6FE-506DD4274B5A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42AA0A-8702-4554-877A-59C1E135E8EC}"/>
              </a:ext>
            </a:extLst>
          </p:cNvPr>
          <p:cNvSpPr txBox="1"/>
          <p:nvPr/>
        </p:nvSpPr>
        <p:spPr>
          <a:xfrm>
            <a:off x="1794398" y="201074"/>
            <a:ext cx="55743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Chaos and The Lorenz Equations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842AA0A-8702-4554-877A-59C1E135E8EC}"/>
              </a:ext>
            </a:extLst>
          </p:cNvPr>
          <p:cNvSpPr txBox="1"/>
          <p:nvPr/>
        </p:nvSpPr>
        <p:spPr>
          <a:xfrm>
            <a:off x="524398" y="1166274"/>
            <a:ext cx="81878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Numeric Solutions:</a:t>
            </a:r>
          </a:p>
          <a:p>
            <a:pPr marL="457200" indent="-457200">
              <a:buFont typeface="Arial"/>
              <a:buChar char="•"/>
            </a:pPr>
            <a:r>
              <a:rPr lang="en-GB" sz="2800" smtClean="0"/>
              <a:t>Global Behaviour</a:t>
            </a:r>
          </a:p>
          <a:p>
            <a:pPr marL="457200" indent="-457200">
              <a:buFont typeface="Arial"/>
              <a:buChar char="•"/>
            </a:pPr>
            <a:r>
              <a:rPr lang="en-GB" sz="2800" smtClean="0"/>
              <a:t>The </a:t>
            </a:r>
            <a:r>
              <a:rPr lang="en-GB" sz="2800" dirty="0" smtClean="0"/>
              <a:t>effect of varying r on the evolution of the system</a:t>
            </a:r>
          </a:p>
          <a:p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1449770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10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14</a:t>
            </a:r>
          </a:p>
        </p:txBody>
      </p:sp>
    </p:spTree>
    <p:extLst>
      <p:ext uri="{BB962C8B-B14F-4D97-AF65-F5344CB8AC3E}">
        <p14:creationId xmlns:p14="http://schemas.microsoft.com/office/powerpoint/2010/main" val="3402396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13</a:t>
            </a:r>
          </a:p>
        </p:txBody>
      </p:sp>
    </p:spTree>
    <p:extLst>
      <p:ext uri="{BB962C8B-B14F-4D97-AF65-F5344CB8AC3E}">
        <p14:creationId xmlns:p14="http://schemas.microsoft.com/office/powerpoint/2010/main" val="3471397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12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92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13.5</a:t>
            </a:r>
          </a:p>
        </p:txBody>
      </p:sp>
    </p:spTree>
    <p:extLst>
      <p:ext uri="{BB962C8B-B14F-4D97-AF65-F5344CB8AC3E}">
        <p14:creationId xmlns:p14="http://schemas.microsoft.com/office/powerpoint/2010/main" val="815965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13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17</a:t>
            </a:r>
          </a:p>
        </p:txBody>
      </p:sp>
    </p:spTree>
    <p:extLst>
      <p:ext uri="{BB962C8B-B14F-4D97-AF65-F5344CB8AC3E}">
        <p14:creationId xmlns:p14="http://schemas.microsoft.com/office/powerpoint/2010/main" val="3330185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14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20</a:t>
            </a:r>
          </a:p>
        </p:txBody>
      </p:sp>
    </p:spTree>
    <p:extLst>
      <p:ext uri="{BB962C8B-B14F-4D97-AF65-F5344CB8AC3E}">
        <p14:creationId xmlns:p14="http://schemas.microsoft.com/office/powerpoint/2010/main" val="1245076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15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25</a:t>
            </a:r>
          </a:p>
        </p:txBody>
      </p:sp>
    </p:spTree>
    <p:extLst>
      <p:ext uri="{BB962C8B-B14F-4D97-AF65-F5344CB8AC3E}">
        <p14:creationId xmlns:p14="http://schemas.microsoft.com/office/powerpoint/2010/main" val="262032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16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30</a:t>
            </a:r>
          </a:p>
        </p:txBody>
      </p:sp>
    </p:spTree>
    <p:extLst>
      <p:ext uri="{BB962C8B-B14F-4D97-AF65-F5344CB8AC3E}">
        <p14:creationId xmlns:p14="http://schemas.microsoft.com/office/powerpoint/2010/main" val="3384462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17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40</a:t>
            </a:r>
          </a:p>
        </p:txBody>
      </p:sp>
    </p:spTree>
    <p:extLst>
      <p:ext uri="{BB962C8B-B14F-4D97-AF65-F5344CB8AC3E}">
        <p14:creationId xmlns:p14="http://schemas.microsoft.com/office/powerpoint/2010/main" val="1768121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18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50</a:t>
            </a:r>
          </a:p>
        </p:txBody>
      </p:sp>
    </p:spTree>
    <p:extLst>
      <p:ext uri="{BB962C8B-B14F-4D97-AF65-F5344CB8AC3E}">
        <p14:creationId xmlns:p14="http://schemas.microsoft.com/office/powerpoint/2010/main" val="3791932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19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75</a:t>
            </a:r>
          </a:p>
        </p:txBody>
      </p:sp>
    </p:spTree>
    <p:extLst>
      <p:ext uri="{BB962C8B-B14F-4D97-AF65-F5344CB8AC3E}">
        <p14:creationId xmlns:p14="http://schemas.microsoft.com/office/powerpoint/2010/main" val="3958853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09C55DF-797E-4C6B-BCCC-4E2B8D0094C6}"/>
              </a:ext>
            </a:extLst>
          </p:cNvPr>
          <p:cNvSpPr txBox="1"/>
          <p:nvPr/>
        </p:nvSpPr>
        <p:spPr>
          <a:xfrm>
            <a:off x="613298" y="1172819"/>
            <a:ext cx="7917403" cy="5199745"/>
          </a:xfrm>
          <a:prstGeom prst="rect">
            <a:avLst/>
          </a:prstGeom>
          <a:noFill/>
        </p:spPr>
        <p:txBody>
          <a:bodyPr wrap="square" numCol="2" spcCol="36000" rtlCol="0">
            <a:no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@author: user</a:t>
            </a:r>
            <a:endParaRPr lang="en-GB" sz="1400" dirty="0"/>
          </a:p>
          <a:p>
            <a:r>
              <a:rPr lang="en-GB" sz="1400" dirty="0"/>
              <a:t>import </a:t>
            </a:r>
            <a:r>
              <a:rPr lang="en-GB" sz="1400" dirty="0" err="1"/>
              <a:t>matplotlib.pyplot</a:t>
            </a:r>
            <a:r>
              <a:rPr lang="en-GB" sz="1400" dirty="0"/>
              <a:t> as </a:t>
            </a:r>
            <a:r>
              <a:rPr lang="en-GB" sz="1400" dirty="0" err="1"/>
              <a:t>pt</a:t>
            </a:r>
            <a:endParaRPr lang="en-GB" sz="1400" dirty="0"/>
          </a:p>
          <a:p>
            <a:r>
              <a:rPr lang="en-GB" sz="1400" dirty="0"/>
              <a:t>from </a:t>
            </a:r>
            <a:r>
              <a:rPr lang="en-GB" sz="1400" dirty="0" err="1"/>
              <a:t>scipy</a:t>
            </a:r>
            <a:r>
              <a:rPr lang="en-GB" sz="1400" dirty="0"/>
              <a:t> import integrate</a:t>
            </a:r>
          </a:p>
          <a:p>
            <a:r>
              <a:rPr lang="en-GB" sz="1400" dirty="0"/>
              <a:t>import </a:t>
            </a:r>
            <a:r>
              <a:rPr lang="en-GB" sz="1400" dirty="0" err="1"/>
              <a:t>numpy</a:t>
            </a:r>
            <a:r>
              <a:rPr lang="en-GB" sz="1400" dirty="0"/>
              <a:t> as np</a:t>
            </a:r>
          </a:p>
          <a:p>
            <a:r>
              <a:rPr lang="en-GB" sz="1400" dirty="0"/>
              <a:t>from mpl_toolkits.mplot3d import Axes3D</a:t>
            </a:r>
          </a:p>
          <a:p>
            <a:r>
              <a:rPr lang="en-GB" sz="1400" dirty="0" err="1"/>
              <a:t>pt.rcParams.update</a:t>
            </a:r>
            <a:r>
              <a:rPr lang="en-GB" sz="1400" dirty="0"/>
              <a:t>({'</a:t>
            </a:r>
            <a:r>
              <a:rPr lang="en-GB" sz="1400" dirty="0" err="1"/>
              <a:t>font.size</a:t>
            </a:r>
            <a:r>
              <a:rPr lang="en-GB" sz="1400" dirty="0"/>
              <a:t>': 8})</a:t>
            </a:r>
          </a:p>
          <a:p>
            <a:endParaRPr lang="en-GB" sz="1400" dirty="0"/>
          </a:p>
          <a:p>
            <a:r>
              <a:rPr lang="en-GB" sz="1400" dirty="0"/>
              <a:t>a=</a:t>
            </a:r>
            <a:r>
              <a:rPr lang="en-GB" sz="1400" dirty="0">
                <a:solidFill>
                  <a:srgbClr val="92D050"/>
                </a:solidFill>
              </a:rPr>
              <a:t>100</a:t>
            </a:r>
          </a:p>
          <a:p>
            <a:endParaRPr lang="en-GB" sz="1400" dirty="0"/>
          </a:p>
          <a:p>
            <a:r>
              <a:rPr lang="en-GB" sz="1400" dirty="0"/>
              <a:t>def </a:t>
            </a:r>
            <a:r>
              <a:rPr lang="en-GB" sz="1400" dirty="0" err="1"/>
              <a:t>lorenz</a:t>
            </a:r>
            <a:r>
              <a:rPr lang="en-GB" sz="1400" dirty="0"/>
              <a:t>(</a:t>
            </a:r>
            <a:r>
              <a:rPr lang="en-GB" sz="1400" dirty="0" err="1"/>
              <a:t>vec</a:t>
            </a:r>
            <a:r>
              <a:rPr lang="en-GB" sz="1400" dirty="0"/>
              <a:t>, t0, </a:t>
            </a:r>
            <a:r>
              <a:rPr lang="en-GB" sz="1400" dirty="0">
                <a:highlight>
                  <a:srgbClr val="FFFF00"/>
                </a:highlight>
              </a:rPr>
              <a:t>s=10, b=8/3</a:t>
            </a:r>
            <a:r>
              <a:rPr lang="en-GB" sz="1400" dirty="0"/>
              <a:t>, r=a):</a:t>
            </a:r>
          </a:p>
          <a:p>
            <a:r>
              <a:rPr lang="en-GB" sz="1400" dirty="0"/>
              <a:t>    (</a:t>
            </a:r>
            <a:r>
              <a:rPr lang="en-GB" sz="1400" dirty="0" err="1"/>
              <a:t>x,y,z</a:t>
            </a:r>
            <a:r>
              <a:rPr lang="en-GB" sz="1400" dirty="0"/>
              <a:t>)=</a:t>
            </a:r>
            <a:r>
              <a:rPr lang="en-GB" sz="1400" dirty="0" err="1"/>
              <a:t>vec</a:t>
            </a:r>
            <a:endParaRPr lang="en-GB" sz="1400" dirty="0"/>
          </a:p>
          <a:p>
            <a:r>
              <a:rPr lang="en-GB" sz="1400" dirty="0"/>
              <a:t>    return [s*(y-x), x*(r-z)-y, x*y-b*z]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# starting point</a:t>
            </a:r>
          </a:p>
          <a:p>
            <a:r>
              <a:rPr lang="en-GB" sz="1400" dirty="0">
                <a:highlight>
                  <a:srgbClr val="FFFF00"/>
                </a:highlight>
              </a:rPr>
              <a:t>x_0 = [1,0,0]</a:t>
            </a:r>
          </a:p>
          <a:p>
            <a:r>
              <a:rPr lang="en-GB" sz="1400" dirty="0">
                <a:highlight>
                  <a:srgbClr val="FFFF00"/>
                </a:highlight>
              </a:rPr>
              <a:t>x_1 = [0,-1,a-1]</a:t>
            </a:r>
          </a:p>
          <a:p>
            <a:endParaRPr lang="en-GB" sz="1400" dirty="0"/>
          </a:p>
          <a:p>
            <a:r>
              <a:rPr lang="en-GB" sz="1400" dirty="0" err="1"/>
              <a:t>ti</a:t>
            </a:r>
            <a:r>
              <a:rPr lang="en-GB" sz="1400" dirty="0"/>
              <a:t>=0</a:t>
            </a:r>
          </a:p>
          <a:p>
            <a:r>
              <a:rPr lang="en-GB" sz="1400" dirty="0" err="1"/>
              <a:t>tf</a:t>
            </a:r>
            <a:r>
              <a:rPr lang="en-GB" sz="1400" dirty="0"/>
              <a:t>=</a:t>
            </a:r>
            <a:r>
              <a:rPr lang="en-GB" sz="1400" dirty="0">
                <a:solidFill>
                  <a:srgbClr val="92D050"/>
                </a:solidFill>
              </a:rPr>
              <a:t>25</a:t>
            </a:r>
          </a:p>
          <a:p>
            <a:r>
              <a:rPr lang="en-GB" sz="1400" dirty="0" err="1"/>
              <a:t>nsteps</a:t>
            </a:r>
            <a:r>
              <a:rPr lang="en-GB" sz="1400" dirty="0"/>
              <a:t>=</a:t>
            </a:r>
            <a:r>
              <a:rPr lang="en-GB" sz="1400" dirty="0">
                <a:solidFill>
                  <a:srgbClr val="92D050"/>
                </a:solidFill>
              </a:rPr>
              <a:t>10000</a:t>
            </a:r>
          </a:p>
          <a:p>
            <a:r>
              <a:rPr lang="en-GB" sz="1400" dirty="0"/>
              <a:t>t = </a:t>
            </a:r>
            <a:r>
              <a:rPr lang="en-GB" sz="1400" dirty="0" err="1"/>
              <a:t>np.linspace</a:t>
            </a:r>
            <a:r>
              <a:rPr lang="en-GB" sz="1400" dirty="0"/>
              <a:t>(</a:t>
            </a:r>
            <a:r>
              <a:rPr lang="en-GB" sz="1400" dirty="0" err="1"/>
              <a:t>ti</a:t>
            </a:r>
            <a:r>
              <a:rPr lang="en-GB" sz="1400" dirty="0"/>
              <a:t>, </a:t>
            </a:r>
            <a:r>
              <a:rPr lang="en-GB" sz="1400" dirty="0" err="1"/>
              <a:t>tf</a:t>
            </a:r>
            <a:r>
              <a:rPr lang="en-GB" sz="1400" dirty="0"/>
              <a:t>, </a:t>
            </a:r>
            <a:r>
              <a:rPr lang="en-GB" sz="1400" dirty="0" err="1"/>
              <a:t>nsteps</a:t>
            </a:r>
            <a:r>
              <a:rPr lang="en-GB" sz="1400" dirty="0"/>
              <a:t>)</a:t>
            </a:r>
          </a:p>
          <a:p>
            <a:endParaRPr lang="en-GB" sz="1400" dirty="0"/>
          </a:p>
          <a:p>
            <a:r>
              <a:rPr lang="en-GB" sz="1400" dirty="0"/>
              <a:t>xt_0 = </a:t>
            </a:r>
            <a:r>
              <a:rPr lang="en-GB" sz="1400" dirty="0" err="1"/>
              <a:t>integrate.odeint</a:t>
            </a:r>
            <a:r>
              <a:rPr lang="en-GB" sz="1400" dirty="0"/>
              <a:t>(</a:t>
            </a:r>
            <a:r>
              <a:rPr lang="en-GB" sz="1400" dirty="0" err="1"/>
              <a:t>lorenz</a:t>
            </a:r>
            <a:r>
              <a:rPr lang="en-GB" sz="1400" dirty="0"/>
              <a:t>, x_0, t)</a:t>
            </a:r>
          </a:p>
          <a:p>
            <a:r>
              <a:rPr lang="en-GB" sz="1400" dirty="0"/>
              <a:t>xt_1 = </a:t>
            </a:r>
            <a:r>
              <a:rPr lang="en-GB" sz="1400" dirty="0" err="1"/>
              <a:t>integrate.odeint</a:t>
            </a:r>
            <a:r>
              <a:rPr lang="en-GB" sz="1400" dirty="0"/>
              <a:t>(</a:t>
            </a:r>
            <a:r>
              <a:rPr lang="en-GB" sz="1400" dirty="0" err="1"/>
              <a:t>lorenz</a:t>
            </a:r>
            <a:r>
              <a:rPr lang="en-GB" sz="1400" dirty="0"/>
              <a:t>, x_1, t)</a:t>
            </a:r>
          </a:p>
          <a:p>
            <a:endParaRPr lang="en-GB" sz="1400" dirty="0"/>
          </a:p>
          <a:p>
            <a:r>
              <a:rPr lang="en-GB" sz="1400" dirty="0"/>
              <a:t>j_0=[row[0] for row in xt_0]</a:t>
            </a:r>
          </a:p>
          <a:p>
            <a:r>
              <a:rPr lang="en-GB" sz="1400" dirty="0"/>
              <a:t>k_0=[row[1] for row in xt_0]</a:t>
            </a:r>
          </a:p>
          <a:p>
            <a:r>
              <a:rPr lang="en-GB" sz="1400" dirty="0"/>
              <a:t>l_0=[row[2] for row in xt_0]</a:t>
            </a:r>
          </a:p>
          <a:p>
            <a:endParaRPr lang="en-GB" sz="1400" dirty="0"/>
          </a:p>
          <a:p>
            <a:r>
              <a:rPr lang="en-GB" sz="1400" dirty="0"/>
              <a:t>j_1=[row[0] for row in xt_1]</a:t>
            </a:r>
          </a:p>
          <a:p>
            <a:r>
              <a:rPr lang="en-GB" sz="1400" dirty="0"/>
              <a:t>k_1=[row[1] for row in xt_1]</a:t>
            </a:r>
          </a:p>
          <a:p>
            <a:r>
              <a:rPr lang="en-GB" sz="1400" dirty="0"/>
              <a:t>l_1=[row[2] for row in xt_1]</a:t>
            </a:r>
          </a:p>
          <a:p>
            <a:endParaRPr lang="en-GB" sz="1400" dirty="0"/>
          </a:p>
          <a:p>
            <a:r>
              <a:rPr lang="en-GB" sz="1400" dirty="0"/>
              <a:t>fig = </a:t>
            </a:r>
            <a:r>
              <a:rPr lang="en-GB" sz="1400" dirty="0" err="1"/>
              <a:t>pt.figure</a:t>
            </a:r>
            <a:r>
              <a:rPr lang="en-GB" sz="1400" dirty="0"/>
              <a:t>()</a:t>
            </a:r>
          </a:p>
          <a:p>
            <a:r>
              <a:rPr lang="en-GB" sz="1400" dirty="0" err="1"/>
              <a:t>ax</a:t>
            </a:r>
            <a:r>
              <a:rPr lang="en-GB" sz="1400" dirty="0"/>
              <a:t> = </a:t>
            </a:r>
            <a:r>
              <a:rPr lang="en-GB" sz="1400" dirty="0" err="1"/>
              <a:t>fig.gca</a:t>
            </a:r>
            <a:r>
              <a:rPr lang="en-GB" sz="1400" dirty="0"/>
              <a:t>(projection='3d')</a:t>
            </a:r>
          </a:p>
          <a:p>
            <a:r>
              <a:rPr lang="en-GB" sz="1400" dirty="0" err="1"/>
              <a:t>ax.set_xlabel</a:t>
            </a:r>
            <a:r>
              <a:rPr lang="en-GB" sz="1400" dirty="0"/>
              <a:t>('X')</a:t>
            </a:r>
          </a:p>
          <a:p>
            <a:r>
              <a:rPr lang="en-GB" sz="1400" dirty="0" err="1"/>
              <a:t>ax.set_ylabel</a:t>
            </a:r>
            <a:r>
              <a:rPr lang="en-GB" sz="1400" dirty="0"/>
              <a:t>('Y')</a:t>
            </a:r>
          </a:p>
          <a:p>
            <a:r>
              <a:rPr lang="en-GB" sz="1400" dirty="0" err="1"/>
              <a:t>ax.set_zlabel</a:t>
            </a:r>
            <a:r>
              <a:rPr lang="en-GB" sz="1400" dirty="0"/>
              <a:t>('Z')</a:t>
            </a:r>
          </a:p>
          <a:p>
            <a:endParaRPr lang="en-GB" sz="1400" dirty="0"/>
          </a:p>
          <a:p>
            <a:r>
              <a:rPr lang="en-GB" sz="1400" dirty="0" err="1"/>
              <a:t>ax.plot</a:t>
            </a:r>
            <a:r>
              <a:rPr lang="en-GB" sz="1400" dirty="0"/>
              <a:t>(j_0,k_0,l_0, 'g', linewidth=</a:t>
            </a:r>
            <a:r>
              <a:rPr lang="en-GB" sz="1400" dirty="0">
                <a:solidFill>
                  <a:srgbClr val="92D050"/>
                </a:solidFill>
              </a:rPr>
              <a:t>0.2</a:t>
            </a:r>
            <a:r>
              <a:rPr lang="en-GB" sz="1400" dirty="0"/>
              <a:t>, label=x_0)</a:t>
            </a:r>
          </a:p>
          <a:p>
            <a:r>
              <a:rPr lang="en-GB" sz="1400" dirty="0" err="1"/>
              <a:t>ax.plot</a:t>
            </a:r>
            <a:r>
              <a:rPr lang="en-GB" sz="1400" dirty="0"/>
              <a:t>(j_1,k_1,l_1, 'r', linewidth=</a:t>
            </a:r>
            <a:r>
              <a:rPr lang="en-GB" sz="1400" dirty="0">
                <a:solidFill>
                  <a:srgbClr val="92D050"/>
                </a:solidFill>
              </a:rPr>
              <a:t>0.2</a:t>
            </a:r>
            <a:r>
              <a:rPr lang="en-GB" sz="1400" dirty="0"/>
              <a:t>, label=x_1)</a:t>
            </a:r>
          </a:p>
          <a:p>
            <a:r>
              <a:rPr lang="en-GB" sz="1400" dirty="0" err="1"/>
              <a:t>ax.plot</a:t>
            </a:r>
            <a:r>
              <a:rPr lang="en-GB" sz="1400" dirty="0"/>
              <a:t>([1,0],[0,-1], [0,a-1], '</a:t>
            </a:r>
            <a:r>
              <a:rPr lang="en-GB" sz="1400" dirty="0" err="1"/>
              <a:t>bx</a:t>
            </a:r>
            <a:r>
              <a:rPr lang="en-GB" sz="1400" dirty="0"/>
              <a:t>', </a:t>
            </a:r>
            <a:r>
              <a:rPr lang="en-GB" sz="1400" dirty="0" err="1"/>
              <a:t>markersize</a:t>
            </a:r>
            <a:r>
              <a:rPr lang="en-GB" sz="1400" dirty="0"/>
              <a:t>=5)</a:t>
            </a:r>
          </a:p>
          <a:p>
            <a:r>
              <a:rPr lang="en-GB" sz="1400" dirty="0" err="1"/>
              <a:t>ax.legend</a:t>
            </a:r>
            <a:r>
              <a:rPr lang="en-GB" sz="1400" dirty="0"/>
              <a:t>()</a:t>
            </a:r>
          </a:p>
          <a:p>
            <a:endParaRPr lang="en-GB" sz="1400" dirty="0"/>
          </a:p>
          <a:p>
            <a:r>
              <a:rPr lang="en-GB" sz="1400" dirty="0">
                <a:solidFill>
                  <a:srgbClr val="92D050"/>
                </a:solidFill>
              </a:rPr>
              <a:t>#</a:t>
            </a:r>
            <a:r>
              <a:rPr lang="en-GB" sz="1400" dirty="0" err="1">
                <a:solidFill>
                  <a:srgbClr val="92D050"/>
                </a:solidFill>
              </a:rPr>
              <a:t>ax.view_init</a:t>
            </a:r>
            <a:r>
              <a:rPr lang="en-GB" sz="1400" dirty="0">
                <a:solidFill>
                  <a:srgbClr val="92D050"/>
                </a:solidFill>
              </a:rPr>
              <a:t>(0,-25)</a:t>
            </a:r>
          </a:p>
          <a:p>
            <a:endParaRPr lang="en-GB" sz="1400" dirty="0"/>
          </a:p>
          <a:p>
            <a:r>
              <a:rPr lang="en-GB" sz="1400" dirty="0" err="1"/>
              <a:t>pt.savefig</a:t>
            </a:r>
            <a:r>
              <a:rPr lang="en-GB" sz="1400" dirty="0"/>
              <a:t>('</a:t>
            </a:r>
            <a:r>
              <a:rPr lang="en-GB" sz="1400" dirty="0">
                <a:solidFill>
                  <a:srgbClr val="92D050"/>
                </a:solidFill>
              </a:rPr>
              <a:t>100</a:t>
            </a:r>
            <a:r>
              <a:rPr lang="en-GB" sz="1400" dirty="0"/>
              <a:t>.png')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842AA0A-8702-4554-877A-59C1E135E8EC}"/>
              </a:ext>
            </a:extLst>
          </p:cNvPr>
          <p:cNvSpPr txBox="1"/>
          <p:nvPr/>
        </p:nvSpPr>
        <p:spPr>
          <a:xfrm>
            <a:off x="613298" y="239174"/>
            <a:ext cx="184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Code Used: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0048652-118C-49EA-A7B4-35ACE1019039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xmlns="" id="{9608CCBC-C9C2-4AC8-8470-0E80684EF3AD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835D0BDB-59CC-4848-95AC-5A5AA9735AF2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xmlns="" id="{1A363BA3-64FC-4770-B6FE-506DD4274B5A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8323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20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100</a:t>
            </a:r>
          </a:p>
        </p:txBody>
      </p:sp>
    </p:spTree>
    <p:extLst>
      <p:ext uri="{BB962C8B-B14F-4D97-AF65-F5344CB8AC3E}">
        <p14:creationId xmlns:p14="http://schemas.microsoft.com/office/powerpoint/2010/main" val="332648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21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100</a:t>
            </a:r>
          </a:p>
        </p:txBody>
      </p:sp>
    </p:spTree>
    <p:extLst>
      <p:ext uri="{BB962C8B-B14F-4D97-AF65-F5344CB8AC3E}">
        <p14:creationId xmlns:p14="http://schemas.microsoft.com/office/powerpoint/2010/main" val="2849999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22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200</a:t>
            </a:r>
          </a:p>
        </p:txBody>
      </p:sp>
    </p:spTree>
    <p:extLst>
      <p:ext uri="{BB962C8B-B14F-4D97-AF65-F5344CB8AC3E}">
        <p14:creationId xmlns:p14="http://schemas.microsoft.com/office/powerpoint/2010/main" val="1879909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23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400</a:t>
            </a:r>
          </a:p>
        </p:txBody>
      </p:sp>
    </p:spTree>
    <p:extLst>
      <p:ext uri="{BB962C8B-B14F-4D97-AF65-F5344CB8AC3E}">
        <p14:creationId xmlns:p14="http://schemas.microsoft.com/office/powerpoint/2010/main" val="2476374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24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</a:t>
            </a:r>
          </a:p>
        </p:txBody>
      </p:sp>
    </p:spTree>
    <p:extLst>
      <p:ext uri="{BB962C8B-B14F-4D97-AF65-F5344CB8AC3E}">
        <p14:creationId xmlns:p14="http://schemas.microsoft.com/office/powerpoint/2010/main" val="2448291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4C6CF6C-0478-4F87-B1A2-CF53A3A9D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26" y="1479954"/>
            <a:ext cx="5670247" cy="4252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402" y="1475188"/>
            <a:ext cx="5676602" cy="425745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25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92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0.75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D779E34-6102-4587-BC2A-B0F61C072B0B}"/>
              </a:ext>
            </a:extLst>
          </p:cNvPr>
          <p:cNvSpPr txBox="1"/>
          <p:nvPr/>
        </p:nvSpPr>
        <p:spPr>
          <a:xfrm>
            <a:off x="4630625" y="243967"/>
            <a:ext cx="110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0.5</a:t>
            </a:r>
          </a:p>
        </p:txBody>
      </p:sp>
    </p:spTree>
    <p:extLst>
      <p:ext uri="{BB962C8B-B14F-4D97-AF65-F5344CB8AC3E}">
        <p14:creationId xmlns:p14="http://schemas.microsoft.com/office/powerpoint/2010/main" val="3833556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8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26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0</a:t>
            </a:r>
          </a:p>
        </p:txBody>
      </p:sp>
    </p:spTree>
    <p:extLst>
      <p:ext uri="{BB962C8B-B14F-4D97-AF65-F5344CB8AC3E}">
        <p14:creationId xmlns:p14="http://schemas.microsoft.com/office/powerpoint/2010/main" val="2883459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4C6CF6C-0478-4F87-B1A2-CF53A3A9D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26" y="1479954"/>
            <a:ext cx="5670247" cy="4252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402" y="1475188"/>
            <a:ext cx="5676602" cy="42574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27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220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-0.5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D779E34-6102-4587-BC2A-B0F61C072B0B}"/>
              </a:ext>
            </a:extLst>
          </p:cNvPr>
          <p:cNvSpPr txBox="1"/>
          <p:nvPr/>
        </p:nvSpPr>
        <p:spPr>
          <a:xfrm>
            <a:off x="4630625" y="243967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</a:t>
            </a:r>
          </a:p>
        </p:txBody>
      </p:sp>
    </p:spTree>
    <p:extLst>
      <p:ext uri="{BB962C8B-B14F-4D97-AF65-F5344CB8AC3E}">
        <p14:creationId xmlns:p14="http://schemas.microsoft.com/office/powerpoint/2010/main" val="2962215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8" cy="68579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28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128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-10</a:t>
            </a:r>
          </a:p>
        </p:txBody>
      </p:sp>
    </p:spTree>
    <p:extLst>
      <p:ext uri="{BB962C8B-B14F-4D97-AF65-F5344CB8AC3E}">
        <p14:creationId xmlns:p14="http://schemas.microsoft.com/office/powerpoint/2010/main" val="3571340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8" cy="68579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29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311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-100</a:t>
            </a:r>
          </a:p>
        </p:txBody>
      </p:sp>
    </p:spTree>
    <p:extLst>
      <p:ext uri="{BB962C8B-B14F-4D97-AF65-F5344CB8AC3E}">
        <p14:creationId xmlns:p14="http://schemas.microsoft.com/office/powerpoint/2010/main" val="2274693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3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</a:t>
            </a:r>
          </a:p>
        </p:txBody>
      </p:sp>
    </p:spTree>
    <p:extLst>
      <p:ext uri="{BB962C8B-B14F-4D97-AF65-F5344CB8AC3E}">
        <p14:creationId xmlns:p14="http://schemas.microsoft.com/office/powerpoint/2010/main" val="947875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8" cy="68579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30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-1000</a:t>
            </a:r>
          </a:p>
        </p:txBody>
      </p:sp>
    </p:spTree>
    <p:extLst>
      <p:ext uri="{BB962C8B-B14F-4D97-AF65-F5344CB8AC3E}">
        <p14:creationId xmlns:p14="http://schemas.microsoft.com/office/powerpoint/2010/main" val="1318155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6" cy="68579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31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67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-10000</a:t>
            </a:r>
          </a:p>
        </p:txBody>
      </p:sp>
    </p:spTree>
    <p:extLst>
      <p:ext uri="{BB962C8B-B14F-4D97-AF65-F5344CB8AC3E}">
        <p14:creationId xmlns:p14="http://schemas.microsoft.com/office/powerpoint/2010/main" val="325419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4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2</a:t>
            </a:r>
          </a:p>
        </p:txBody>
      </p:sp>
    </p:spTree>
    <p:extLst>
      <p:ext uri="{BB962C8B-B14F-4D97-AF65-F5344CB8AC3E}">
        <p14:creationId xmlns:p14="http://schemas.microsoft.com/office/powerpoint/2010/main" val="2541667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5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3</a:t>
            </a:r>
          </a:p>
        </p:txBody>
      </p:sp>
    </p:spTree>
    <p:extLst>
      <p:ext uri="{BB962C8B-B14F-4D97-AF65-F5344CB8AC3E}">
        <p14:creationId xmlns:p14="http://schemas.microsoft.com/office/powerpoint/2010/main" val="3791581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6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5</a:t>
            </a:r>
          </a:p>
        </p:txBody>
      </p:sp>
    </p:spTree>
    <p:extLst>
      <p:ext uri="{BB962C8B-B14F-4D97-AF65-F5344CB8AC3E}">
        <p14:creationId xmlns:p14="http://schemas.microsoft.com/office/powerpoint/2010/main" val="1541383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7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10</a:t>
            </a:r>
          </a:p>
        </p:txBody>
      </p:sp>
    </p:spTree>
    <p:extLst>
      <p:ext uri="{BB962C8B-B14F-4D97-AF65-F5344CB8AC3E}">
        <p14:creationId xmlns:p14="http://schemas.microsoft.com/office/powerpoint/2010/main" val="807950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8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12</a:t>
            </a:r>
          </a:p>
        </p:txBody>
      </p:sp>
    </p:spTree>
    <p:extLst>
      <p:ext uri="{BB962C8B-B14F-4D97-AF65-F5344CB8AC3E}">
        <p14:creationId xmlns:p14="http://schemas.microsoft.com/office/powerpoint/2010/main" val="4274196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66334F-35C0-450D-9E16-DF9B104C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6F3DBA-93B1-4FF5-BDAA-CE839FE5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21D1B-6589-447F-A0B7-C7AC1C3B1233}" type="slidenum">
              <a:rPr lang="en-GB" smtClean="0"/>
              <a:t>9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6D0D87-E136-4F4F-A109-1B5C8C1D1F35}"/>
              </a:ext>
            </a:extLst>
          </p:cNvPr>
          <p:cNvGrpSpPr/>
          <p:nvPr/>
        </p:nvGrpSpPr>
        <p:grpSpPr>
          <a:xfrm>
            <a:off x="90000" y="90000"/>
            <a:ext cx="8964000" cy="6642000"/>
            <a:chOff x="90000" y="90000"/>
            <a:chExt cx="8964000" cy="66420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F4513566-9C7B-410C-945B-A00FF7D03B85}"/>
                </a:ext>
              </a:extLst>
            </p:cNvPr>
            <p:cNvSpPr/>
            <p:nvPr/>
          </p:nvSpPr>
          <p:spPr>
            <a:xfrm>
              <a:off x="90000" y="90000"/>
              <a:ext cx="8964000" cy="6642000"/>
            </a:xfrm>
            <a:prstGeom prst="roundRect">
              <a:avLst>
                <a:gd name="adj" fmla="val 7724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8136FB7-B69E-4E73-8D46-E2FA88CABAAC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0" y="828162"/>
              <a:ext cx="8784000" cy="0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9A387AD4-2752-4AE0-AC0A-1596DEEC3AA4}"/>
                </a:ext>
              </a:extLst>
            </p:cNvPr>
            <p:cNvSpPr/>
            <p:nvPr/>
          </p:nvSpPr>
          <p:spPr>
            <a:xfrm>
              <a:off x="180000" y="180000"/>
              <a:ext cx="8784000" cy="6462000"/>
            </a:xfrm>
            <a:prstGeom prst="roundRect">
              <a:avLst>
                <a:gd name="adj" fmla="val 7724"/>
              </a:avLst>
            </a:prstGeom>
            <a:noFill/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05E07D-8A46-45FA-8C8C-540D7CC84534}"/>
              </a:ext>
            </a:extLst>
          </p:cNvPr>
          <p:cNvSpPr txBox="1"/>
          <p:nvPr/>
        </p:nvSpPr>
        <p:spPr>
          <a:xfrm>
            <a:off x="682172" y="243967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 = 15</a:t>
            </a:r>
          </a:p>
        </p:txBody>
      </p:sp>
    </p:spTree>
    <p:extLst>
      <p:ext uri="{BB962C8B-B14F-4D97-AF65-F5344CB8AC3E}">
        <p14:creationId xmlns:p14="http://schemas.microsoft.com/office/powerpoint/2010/main" val="512462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</TotalTime>
  <Words>498</Words>
  <Application>Microsoft Macintosh PowerPoint</Application>
  <PresentationFormat>On-screen Show (4:3)</PresentationFormat>
  <Paragraphs>111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Phin Field</cp:lastModifiedBy>
  <cp:revision>11</cp:revision>
  <dcterms:created xsi:type="dcterms:W3CDTF">2017-11-28T22:32:39Z</dcterms:created>
  <dcterms:modified xsi:type="dcterms:W3CDTF">2017-11-29T12:36:23Z</dcterms:modified>
</cp:coreProperties>
</file>